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4" autoAdjust="0"/>
    <p:restoredTop sz="94628" autoAdjust="0"/>
  </p:normalViewPr>
  <p:slideViewPr>
    <p:cSldViewPr>
      <p:cViewPr varScale="1">
        <p:scale>
          <a:sx n="110" d="100"/>
          <a:sy n="110" d="100"/>
        </p:scale>
        <p:origin x="153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6088" y="3861048"/>
            <a:ext cx="7543800" cy="1524000"/>
          </a:xfrm>
        </p:spPr>
        <p:txBody>
          <a:bodyPr/>
          <a:lstStyle/>
          <a:p>
            <a:r>
              <a:rPr lang="uk-UA" sz="7200" dirty="0" smtClean="0"/>
              <a:t>Основи безпеки життєдіяльності</a:t>
            </a:r>
            <a:endParaRPr lang="uk-UA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8988" y="5661248"/>
            <a:ext cx="6858000" cy="648072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#</a:t>
            </a:r>
            <a:r>
              <a:rPr lang="uk-UA" sz="2000" dirty="0" smtClean="0"/>
              <a:t>ДСНС_ДНІПРО 2020</a:t>
            </a:r>
            <a:endParaRPr lang="ru-RU" sz="2000" dirty="0"/>
          </a:p>
        </p:txBody>
      </p:sp>
      <p:pic>
        <p:nvPicPr>
          <p:cNvPr id="1026" name="Picture 2" descr="C:\Users\Press\Desktop\начал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035496"/>
            <a:ext cx="870496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Небезпека на водних об</a:t>
            </a:r>
            <a:r>
              <a:rPr lang="en-US" dirty="0"/>
              <a:t>’</a:t>
            </a:r>
            <a:r>
              <a:rPr lang="uk-UA" dirty="0" err="1"/>
              <a:t>єктах</a:t>
            </a:r>
            <a:r>
              <a:rPr lang="uk-UA" dirty="0"/>
              <a:t> </a:t>
            </a:r>
            <a:r>
              <a:rPr lang="uk-UA" dirty="0" smtClean="0"/>
              <a:t>(зима)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3737992" cy="389532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b="1" dirty="0" smtClean="0"/>
              <a:t>Щоб ні з ким не трапилося лиха, потрібно обережно поводитись на льоду</a:t>
            </a:r>
          </a:p>
          <a:p>
            <a:pPr marL="0" indent="0">
              <a:buNone/>
            </a:pPr>
            <a:endParaRPr lang="uk-UA" dirty="0" smtClean="0"/>
          </a:p>
          <a:p>
            <a:pPr algn="just" fontAlgn="base"/>
            <a:r>
              <a:rPr lang="uk-UA" b="1" dirty="0" smtClean="0"/>
              <a:t>Пам'ятайте!</a:t>
            </a:r>
            <a:r>
              <a:rPr lang="uk-UA" dirty="0" smtClean="0"/>
              <a:t> Найбільш небезпечна крига – перша та остання, адже така крига ще надзвичайно тонка, неміцна і не витримує маси навіть маленької дитини;</a:t>
            </a:r>
          </a:p>
          <a:p>
            <a:pPr algn="just" fontAlgn="base"/>
            <a:r>
              <a:rPr lang="uk-UA" dirty="0" smtClean="0"/>
              <a:t>Для </a:t>
            </a:r>
            <a:r>
              <a:rPr lang="uk-UA" b="1" dirty="0" smtClean="0"/>
              <a:t>однієї людини</a:t>
            </a:r>
            <a:r>
              <a:rPr lang="uk-UA" dirty="0" smtClean="0"/>
              <a:t> безпечним вважається лід синюватого або зеленуватого відтінку, товщиною більшою за 7 см;</a:t>
            </a:r>
          </a:p>
          <a:p>
            <a:pPr algn="just" fontAlgn="base"/>
            <a:r>
              <a:rPr lang="uk-UA" dirty="0" smtClean="0"/>
              <a:t>Для </a:t>
            </a:r>
            <a:r>
              <a:rPr lang="uk-UA" b="1" dirty="0" smtClean="0"/>
              <a:t>групи людей</a:t>
            </a:r>
            <a:r>
              <a:rPr lang="uk-UA" dirty="0" smtClean="0"/>
              <a:t> безпечним є лід товщиною не менше, ніж 15 см;</a:t>
            </a:r>
          </a:p>
          <a:p>
            <a:pPr algn="just" fontAlgn="base"/>
            <a:r>
              <a:rPr lang="uk-UA" dirty="0" smtClean="0"/>
              <a:t>При </a:t>
            </a:r>
            <a:r>
              <a:rPr lang="uk-UA" b="1" dirty="0" smtClean="0"/>
              <a:t>масовому катанні</a:t>
            </a:r>
            <a:r>
              <a:rPr lang="uk-UA" dirty="0" smtClean="0"/>
              <a:t> на ковзанах лід має бути товщиною не менше, ніж 25 см. Але, </a:t>
            </a:r>
            <a:r>
              <a:rPr lang="uk-UA" dirty="0" err="1" smtClean="0"/>
              <a:t>надзвичайники</a:t>
            </a:r>
            <a:r>
              <a:rPr lang="uk-UA" dirty="0" smtClean="0"/>
              <a:t> </a:t>
            </a:r>
            <a:r>
              <a:rPr lang="uk-UA" dirty="0" smtClean="0"/>
              <a:t>Дніпропетровщини </a:t>
            </a:r>
            <a:r>
              <a:rPr lang="uk-UA" b="1" dirty="0" smtClean="0"/>
              <a:t>наголошують на тому</a:t>
            </a:r>
            <a:r>
              <a:rPr lang="uk-UA" dirty="0" smtClean="0"/>
              <a:t>, що кататися на ковзанах краще у відведених для цього місцях.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5" y="-16321"/>
            <a:ext cx="44947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AD0101"/>
              </a:buClr>
              <a:buFont typeface="Arial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Служба порятунку «101»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Picture 3" descr="F:\Root\Фото\2019\01\19.01.2019_Водохреща\DSC_02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700733"/>
            <a:ext cx="292408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F:\Root\Фото\2019\01\10-01-19 Рейд лід\Жені фотік\IMG_31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59625" y="-12649200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Press\Desktop\IMG_31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80928"/>
            <a:ext cx="2924088" cy="1950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89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Небезпека на водних об’єктах (зима)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6906344" cy="38953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800" b="1" dirty="0" smtClean="0"/>
              <a:t>Для інформації</a:t>
            </a:r>
          </a:p>
          <a:p>
            <a:pPr marL="0" indent="0">
              <a:buNone/>
            </a:pPr>
            <a:endParaRPr lang="uk-UA" sz="1800" b="1" dirty="0" smtClean="0"/>
          </a:p>
          <a:p>
            <a:pPr marL="0" indent="0" algn="ctr">
              <a:buNone/>
            </a:pPr>
            <a:r>
              <a:rPr lang="uk-UA" sz="1800" b="1" i="1" dirty="0" smtClean="0"/>
              <a:t>Звичайно, кожний нещасний випадок на льоду є індивідуальним, і розповісти про всі варіанти щодо дій під час порятунку неможливо, але, як показує досвід, найголовніше не панікувати і правильно оцінити обстановку. Отже, будь обережним, не ризикуй своїм життям! Не виходь на лід без дорослих!</a:t>
            </a:r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5" y="-16321"/>
            <a:ext cx="44947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AD0101"/>
              </a:buClr>
              <a:buFont typeface="Arial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Служба порятунку «101»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9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Електробезпека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3737992" cy="389532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uk-UA" sz="6000" b="1" dirty="0" smtClean="0"/>
              <a:t>Правила безпеки при користуванні електроприладами</a:t>
            </a:r>
          </a:p>
          <a:p>
            <a:pPr marL="0" indent="0">
              <a:buNone/>
            </a:pPr>
            <a:endParaRPr lang="uk-UA" b="1" dirty="0" smtClean="0"/>
          </a:p>
          <a:p>
            <a:pPr algn="just"/>
            <a:r>
              <a:rPr lang="uk-UA" sz="3800" dirty="0" smtClean="0"/>
              <a:t>Перед вмиканням електроприладу необхідно візуально перевірити електрошнур на наявність механічних пошкоджень;</a:t>
            </a:r>
          </a:p>
          <a:p>
            <a:pPr algn="just"/>
            <a:r>
              <a:rPr lang="uk-UA" sz="3800" dirty="0" smtClean="0"/>
              <a:t>Забороняється працювати з електроприладом вологими руками;</a:t>
            </a:r>
          </a:p>
          <a:p>
            <a:pPr algn="just"/>
            <a:r>
              <a:rPr lang="uk-UA" sz="3800" dirty="0" smtClean="0"/>
              <a:t>Не можна залишати електроприлад без нагляду на довгий час, після закінчення роботи перевірити, чи все вимкнено;</a:t>
            </a:r>
          </a:p>
          <a:p>
            <a:pPr algn="just"/>
            <a:r>
              <a:rPr lang="uk-UA" sz="3800" dirty="0" smtClean="0"/>
              <a:t>Не можна користуватися електроприладами без нагляду дорослих;</a:t>
            </a:r>
          </a:p>
          <a:p>
            <a:pPr algn="just"/>
            <a:r>
              <a:rPr lang="uk-UA" sz="3800" dirty="0" smtClean="0"/>
              <a:t>При виявленні або виникненні несправності в електроприладі негайно повідомити дорослих;</a:t>
            </a:r>
          </a:p>
          <a:p>
            <a:pPr algn="just"/>
            <a:r>
              <a:rPr lang="uk-UA" sz="3800" dirty="0" smtClean="0"/>
              <a:t>Ніколи не гаси електроприлади водою.</a:t>
            </a:r>
          </a:p>
          <a:p>
            <a:endParaRPr lang="uk-UA" sz="3500" b="1" dirty="0" smtClean="0"/>
          </a:p>
          <a:p>
            <a:endParaRPr lang="uk-UA" sz="3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5" y="-16321"/>
            <a:ext cx="44947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AD0101"/>
              </a:buClr>
              <a:buFont typeface="Arial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Служба порятунку «101»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Press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3652567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89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Дії при витоку газу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3737992" cy="389532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sz="2600" b="1" dirty="0" smtClean="0"/>
              <a:t>Якщо ви відчули запах газу в приміщенні, де встановлено газове приладдя:</a:t>
            </a:r>
          </a:p>
          <a:p>
            <a:pPr marL="0" indent="0" algn="just">
              <a:buNone/>
            </a:pPr>
            <a:endParaRPr lang="uk-UA" dirty="0" smtClean="0"/>
          </a:p>
          <a:p>
            <a:pPr algn="just" fontAlgn="base"/>
            <a:r>
              <a:rPr lang="uk-UA" sz="1600" dirty="0" smtClean="0"/>
              <a:t>негайно повідомте про це дорослим</a:t>
            </a:r>
            <a:r>
              <a:rPr lang="uk-UA" sz="1600" dirty="0" smtClean="0"/>
              <a:t>;</a:t>
            </a:r>
          </a:p>
          <a:p>
            <a:pPr algn="just" fontAlgn="base"/>
            <a:r>
              <a:rPr lang="uk-UA" sz="1600" dirty="0" smtClean="0"/>
              <a:t>не вмикайте освітлення, аби не спровокувати вибух;</a:t>
            </a:r>
            <a:endParaRPr lang="uk-UA" sz="1600" dirty="0" smtClean="0"/>
          </a:p>
          <a:p>
            <a:pPr algn="just" fontAlgn="base"/>
            <a:r>
              <a:rPr lang="uk-UA" sz="1600" dirty="0" smtClean="0"/>
              <a:t>організуйте провітрювання приміщень, відкрийте вікна та двері;</a:t>
            </a:r>
          </a:p>
          <a:p>
            <a:pPr algn="just" fontAlgn="base"/>
            <a:r>
              <a:rPr lang="uk-UA" sz="1600" dirty="0" smtClean="0"/>
              <a:t>вийдіть в безпечне приміщення;</a:t>
            </a:r>
          </a:p>
          <a:p>
            <a:pPr algn="just" fontAlgn="base"/>
            <a:r>
              <a:rPr lang="uk-UA" sz="1600" dirty="0" smtClean="0"/>
              <a:t>викличте аварійну службу газу за телефоном «104»;</a:t>
            </a:r>
          </a:p>
          <a:p>
            <a:pPr algn="just" fontAlgn="base"/>
            <a:r>
              <a:rPr lang="uk-UA" sz="1600" dirty="0" smtClean="0"/>
              <a:t>з прибуттям бригади аварійної газової служби дійте за їхніми вказівками.</a:t>
            </a:r>
          </a:p>
          <a:p>
            <a:pPr algn="just"/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5" y="-16321"/>
            <a:ext cx="44947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AD0101"/>
              </a:buClr>
              <a:buFont typeface="Arial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Служба порятунку «101»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Press\Desktop\65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2856"/>
            <a:ext cx="3134528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89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Важлива інформація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0838"/>
            <a:ext cx="7920880" cy="4845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/>
              <a:t>Екстрені телефони</a:t>
            </a:r>
          </a:p>
          <a:p>
            <a:pPr marL="0" indent="0">
              <a:buNone/>
            </a:pPr>
            <a:endParaRPr lang="uk-UA" sz="1400" dirty="0" smtClean="0"/>
          </a:p>
          <a:p>
            <a:pPr marL="0" indent="0" algn="just">
              <a:buNone/>
            </a:pPr>
            <a:r>
              <a:rPr lang="uk-UA" sz="1400" b="1" dirty="0" smtClean="0"/>
              <a:t>         101 – Служба порятунку</a:t>
            </a:r>
            <a:r>
              <a:rPr lang="uk-UA" sz="1400" dirty="0" smtClean="0"/>
              <a:t>                                                              </a:t>
            </a:r>
            <a:r>
              <a:rPr lang="uk-UA" sz="1400" b="1" dirty="0" smtClean="0"/>
              <a:t>102 </a:t>
            </a:r>
            <a:r>
              <a:rPr lang="uk-UA" sz="1400" b="1" dirty="0"/>
              <a:t>– </a:t>
            </a:r>
            <a:r>
              <a:rPr lang="uk-UA" sz="1400" b="1" dirty="0" err="1" smtClean="0"/>
              <a:t>Полiцiя</a:t>
            </a:r>
            <a:endParaRPr lang="uk-UA" sz="1400" dirty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>
              <a:spcBef>
                <a:spcPts val="0"/>
              </a:spcBef>
            </a:pPr>
            <a:endParaRPr lang="uk-UA" sz="1400" dirty="0" smtClean="0"/>
          </a:p>
          <a:p>
            <a:pPr algn="just">
              <a:spcBef>
                <a:spcPts val="0"/>
              </a:spcBef>
            </a:pPr>
            <a:endParaRPr lang="uk-UA" sz="1400" dirty="0" smtClean="0"/>
          </a:p>
          <a:p>
            <a:pPr algn="just">
              <a:spcBef>
                <a:spcPts val="0"/>
              </a:spcBef>
            </a:pPr>
            <a:endParaRPr lang="uk-UA" sz="1400" b="1" dirty="0" smtClean="0"/>
          </a:p>
          <a:p>
            <a:pPr algn="just">
              <a:spcBef>
                <a:spcPts val="0"/>
              </a:spcBef>
            </a:pPr>
            <a:endParaRPr lang="uk-UA" sz="1400" b="1" dirty="0"/>
          </a:p>
          <a:p>
            <a:pPr algn="just">
              <a:spcBef>
                <a:spcPts val="0"/>
              </a:spcBef>
            </a:pPr>
            <a:endParaRPr lang="uk-UA" sz="14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uk-UA" sz="1400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uk-UA" sz="1400" b="1" dirty="0" smtClean="0"/>
              <a:t>103 – Швидка медична допомога                                    104 – </a:t>
            </a:r>
            <a:r>
              <a:rPr lang="uk-UA" sz="1400" b="1" dirty="0" err="1" smtClean="0"/>
              <a:t>Аварiйна</a:t>
            </a:r>
            <a:r>
              <a:rPr lang="uk-UA" sz="1400" b="1" dirty="0" smtClean="0"/>
              <a:t> служба газової </a:t>
            </a:r>
            <a:r>
              <a:rPr lang="uk-UA" sz="1400" b="1" dirty="0" err="1" smtClean="0"/>
              <a:t>мережi</a:t>
            </a:r>
            <a:endParaRPr lang="uk-UA" sz="1400" b="1" dirty="0" smtClean="0"/>
          </a:p>
          <a:p>
            <a:pPr marL="0" indent="0">
              <a:buNone/>
            </a:pPr>
            <a:endParaRPr lang="uk-UA" dirty="0" smtClean="0"/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5" y="-16321"/>
            <a:ext cx="44947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AD0101"/>
              </a:buClr>
              <a:buFont typeface="Arial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Служба порятунку «101»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Press\Desktop\IMG_76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03" y="1556792"/>
            <a:ext cx="2448272" cy="1632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ress\Desktop\303289_edit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886" y="1556792"/>
            <a:ext cx="2720992" cy="1632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Press\Desktop\DEyiO0rkfJFNqtcYYUcBdy8H1-3i2mF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789041"/>
            <a:ext cx="2448000" cy="1377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Press\Desktop\b103e1e31d2eaedc4834709b67a5dcc8_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022" y="3753877"/>
            <a:ext cx="2448000" cy="1447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89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Важлива інформація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3737992" cy="38953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dirty="0" smtClean="0"/>
              <a:t>Що потрібно повідомити диспетчеру екстреної служби</a:t>
            </a:r>
          </a:p>
          <a:p>
            <a:endParaRPr lang="uk-UA" dirty="0" smtClean="0"/>
          </a:p>
          <a:p>
            <a:pPr algn="just"/>
            <a:r>
              <a:rPr lang="uk-UA" sz="1600" dirty="0" smtClean="0"/>
              <a:t>Повідомте оператору своє ім'я, прізвище та адресу події;</a:t>
            </a:r>
          </a:p>
          <a:p>
            <a:pPr algn="just"/>
            <a:r>
              <a:rPr lang="uk-UA" sz="1600" dirty="0" smtClean="0"/>
              <a:t>Коротко поясніть проблему;</a:t>
            </a:r>
          </a:p>
          <a:p>
            <a:pPr algn="just"/>
            <a:r>
              <a:rPr lang="uk-UA" sz="1600" dirty="0" smtClean="0"/>
              <a:t>Бажано ще оцінити і рівень небезпеки, адже в будинку, де горить приміщення, є і газ. </a:t>
            </a:r>
          </a:p>
          <a:p>
            <a:pPr algn="just"/>
            <a:r>
              <a:rPr lang="uk-UA" sz="1600" dirty="0" smtClean="0"/>
              <a:t>За номером 101 можна дзвонити не тільки в разі виникнення пожежі, а й при виявлені ВНП</a:t>
            </a:r>
            <a:r>
              <a:rPr lang="uk-UA" sz="1600" dirty="0" smtClean="0"/>
              <a:t>, подіях на воді, </a:t>
            </a:r>
            <a:r>
              <a:rPr lang="uk-UA" sz="1600" dirty="0" smtClean="0"/>
              <a:t>при виникненні ДТП та інших надзвичайних </a:t>
            </a:r>
            <a:r>
              <a:rPr lang="uk-UA" sz="1600" dirty="0" smtClean="0"/>
              <a:t>ситуаціях.</a:t>
            </a:r>
            <a:endParaRPr lang="uk-UA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5" y="-16321"/>
            <a:ext cx="44947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AD0101"/>
              </a:buClr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bg1"/>
                </a:solidFill>
              </a:rPr>
              <a:t>Служба порятунку «101»</a:t>
            </a:r>
            <a:endParaRPr lang="uk-UA" sz="2000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ФОТО\ВІДБІР\IMG_47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11150" y="-9515475"/>
            <a:ext cx="2835000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ФОТО\ВІДБІР\IMG_47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06475" y="-9286875"/>
            <a:ext cx="2835000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ФОТО\ВІДБІР\IMG_47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3562656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89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861048"/>
            <a:ext cx="7543800" cy="1524000"/>
          </a:xfrm>
        </p:spPr>
        <p:txBody>
          <a:bodyPr/>
          <a:lstStyle/>
          <a:p>
            <a:pPr algn="ctr"/>
            <a:r>
              <a:rPr lang="uk-UA" sz="3600" dirty="0" smtClean="0"/>
              <a:t>Пам'ятайте</a:t>
            </a:r>
            <a:r>
              <a:rPr lang="en-US" sz="3600" dirty="0" smtClean="0"/>
              <a:t>! 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>Ваша безпека та безпека оточуючих залежить від суворого дотримання правил безпеки життєдіяльності.</a:t>
            </a:r>
            <a:endParaRPr lang="uk-UA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8988" y="5661248"/>
            <a:ext cx="6858000" cy="648072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#</a:t>
            </a:r>
            <a:r>
              <a:rPr lang="uk-UA" sz="2000" dirty="0" smtClean="0"/>
              <a:t>ДСНС_ДНІПРО 2020</a:t>
            </a:r>
            <a:endParaRPr lang="ru-RU" sz="2000" dirty="0"/>
          </a:p>
        </p:txBody>
      </p:sp>
      <p:pic>
        <p:nvPicPr>
          <p:cNvPr id="1026" name="Picture 2" descr="C:\Users\Press\Desktop\начал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035496"/>
            <a:ext cx="870496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37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Пожежна безпека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08720"/>
            <a:ext cx="3744416" cy="35283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b="1" dirty="0" smtClean="0"/>
              <a:t>Щоб не сталося пожежі </a:t>
            </a:r>
          </a:p>
          <a:p>
            <a:pPr marL="0" indent="0">
              <a:buNone/>
            </a:pPr>
            <a:endParaRPr lang="uk-UA" sz="1400" dirty="0" smtClean="0"/>
          </a:p>
          <a:p>
            <a:pPr algn="just"/>
            <a:r>
              <a:rPr lang="uk-UA" sz="1600" dirty="0" smtClean="0"/>
              <a:t>Не грайся із сірниками та запальничками; </a:t>
            </a:r>
          </a:p>
          <a:p>
            <a:pPr algn="just"/>
            <a:r>
              <a:rPr lang="uk-UA" sz="1600" dirty="0" smtClean="0"/>
              <a:t>Не розпалюй самостійно багаття ;</a:t>
            </a:r>
          </a:p>
          <a:p>
            <a:pPr algn="just"/>
            <a:r>
              <a:rPr lang="uk-UA" sz="1600" dirty="0" smtClean="0"/>
              <a:t>Не вмикай без дорослих чайник, праску та інші електричні прилади; </a:t>
            </a:r>
          </a:p>
          <a:p>
            <a:pPr algn="just"/>
            <a:r>
              <a:rPr lang="uk-UA" sz="1600" dirty="0" smtClean="0"/>
              <a:t>Не грайся рідиною, що легко займається (бензин, гас тощо); </a:t>
            </a:r>
          </a:p>
          <a:p>
            <a:pPr algn="just"/>
            <a:r>
              <a:rPr lang="uk-UA" sz="1600" dirty="0" smtClean="0"/>
              <a:t>Не бери до рук петарди та інші піротехнічні вироби;</a:t>
            </a:r>
          </a:p>
          <a:p>
            <a:pPr algn="just"/>
            <a:r>
              <a:rPr lang="uk-UA" sz="1600" dirty="0" smtClean="0"/>
              <a:t>Не грайся з бензином, газом й іншими рідинами, які можуть спалахнути.</a:t>
            </a:r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5" y="-16321"/>
            <a:ext cx="44947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AD0101"/>
              </a:buClr>
              <a:buFont typeface="Arial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Служба порятунку «101»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078" name="Picture 6" descr="D:\ФОТО\Габиевскый\DSC040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48123"/>
            <a:ext cx="3261574" cy="2178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Press\Desktop\5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96952"/>
            <a:ext cx="3261574" cy="2053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46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Пожежна безпека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908720"/>
            <a:ext cx="3665984" cy="33912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b="1" dirty="0" smtClean="0"/>
              <a:t>Що робити у разі пожежі </a:t>
            </a:r>
          </a:p>
          <a:p>
            <a:pPr marL="0" indent="0" algn="just">
              <a:buNone/>
            </a:pPr>
            <a:endParaRPr lang="uk-UA" sz="1600" dirty="0" smtClean="0"/>
          </a:p>
          <a:p>
            <a:pPr algn="just"/>
            <a:r>
              <a:rPr lang="uk-UA" sz="1600" dirty="0" smtClean="0"/>
              <a:t>Не панікуй; </a:t>
            </a:r>
          </a:p>
          <a:p>
            <a:pPr algn="just"/>
            <a:r>
              <a:rPr lang="uk-UA" sz="1600" dirty="0" smtClean="0"/>
              <a:t>Повідом дорослих; </a:t>
            </a:r>
          </a:p>
          <a:p>
            <a:pPr algn="just"/>
            <a:r>
              <a:rPr lang="uk-UA" sz="1600" dirty="0" smtClean="0"/>
              <a:t>Подзвони за номером 101;</a:t>
            </a:r>
          </a:p>
          <a:p>
            <a:pPr algn="just"/>
            <a:r>
              <a:rPr lang="uk-UA" sz="1600" dirty="0" smtClean="0"/>
              <a:t>Закрий щільно рот та ніс тканиною; </a:t>
            </a:r>
          </a:p>
          <a:p>
            <a:pPr algn="just"/>
            <a:r>
              <a:rPr lang="uk-UA" sz="1600" dirty="0" smtClean="0"/>
              <a:t>Виходь із приміщення, </a:t>
            </a:r>
            <a:r>
              <a:rPr lang="uk-UA" sz="1600" dirty="0" smtClean="0"/>
              <a:t>повзучи </a:t>
            </a:r>
            <a:r>
              <a:rPr lang="uk-UA" sz="1600" dirty="0" smtClean="0"/>
              <a:t>підлогою.</a:t>
            </a:r>
            <a:endParaRPr lang="uk-UA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5" y="-16321"/>
            <a:ext cx="44947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AD0101"/>
              </a:buClr>
              <a:buFont typeface="Arial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Служба порятунку «101»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5362" name="Picture 2" descr="C:\Users\Press\Desktop\IMG_05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836712"/>
            <a:ext cx="3099479" cy="2067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Press\Desktop\4673a75c2148e9a2bd0a555511bee41df318708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998" y="3068960"/>
            <a:ext cx="3099479" cy="2323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09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Пожежна безпека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3737992" cy="38953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b="1" dirty="0" smtClean="0"/>
              <a:t>До первинних засобів пожежогасіння відносяться</a:t>
            </a:r>
          </a:p>
          <a:p>
            <a:pPr marL="0" indent="0" algn="just">
              <a:buNone/>
            </a:pPr>
            <a:endParaRPr lang="uk-UA" sz="2000" b="1" dirty="0" smtClean="0"/>
          </a:p>
          <a:p>
            <a:r>
              <a:rPr lang="uk-UA" sz="1600" b="1" dirty="0" smtClean="0"/>
              <a:t>вогнегасники</a:t>
            </a:r>
            <a:r>
              <a:rPr lang="uk-UA" sz="1600" dirty="0" smtClean="0"/>
              <a:t>;</a:t>
            </a:r>
          </a:p>
          <a:p>
            <a:r>
              <a:rPr lang="uk-UA" sz="1600" b="1" dirty="0" smtClean="0"/>
              <a:t>пожежний інвентар </a:t>
            </a:r>
            <a:r>
              <a:rPr lang="uk-UA" sz="1600" dirty="0" smtClean="0"/>
              <a:t>(покривала з негорючого теплоізоляційного полотна, грубововняної тканини, ящики з піском, бочки з водою, пожежні відра, совкові лопати);</a:t>
            </a:r>
          </a:p>
          <a:p>
            <a:r>
              <a:rPr lang="uk-UA" sz="1600" b="1" dirty="0" smtClean="0"/>
              <a:t>пожежний інструмент </a:t>
            </a:r>
            <a:r>
              <a:rPr lang="uk-UA" sz="1600" dirty="0" smtClean="0"/>
              <a:t>(гаки, ломи, сокири тощо).</a:t>
            </a:r>
          </a:p>
          <a:p>
            <a:endParaRPr lang="uk-UA" sz="1400" dirty="0" smtClean="0"/>
          </a:p>
          <a:p>
            <a:endParaRPr lang="uk-UA" sz="1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5" y="-16321"/>
            <a:ext cx="44947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AD0101"/>
              </a:buClr>
              <a:buFont typeface="Arial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Служба порятунку «101»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8194" name="Picture 2" descr="D:\ФОТО\ОТБОР ФОТО\DSC_09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08720"/>
            <a:ext cx="3018508" cy="2007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Root\Фото\2020\11\04.11.2020_Волонтер ДСНС\ОТБОР\IMG_77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68960"/>
            <a:ext cx="3018508" cy="2013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24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54416" cy="16002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Вибухонебезпечні предмети (ВНП)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548680"/>
            <a:ext cx="3810000" cy="403244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uk-UA" dirty="0" smtClean="0"/>
              <a:t> </a:t>
            </a:r>
            <a:r>
              <a:rPr lang="uk-UA" sz="3800" b="1" dirty="0" smtClean="0"/>
              <a:t>До вибухонебезпечних предметів відносяться:</a:t>
            </a:r>
          </a:p>
          <a:p>
            <a:pPr marL="0" indent="0" algn="just">
              <a:buNone/>
            </a:pPr>
            <a:endParaRPr lang="uk-UA" dirty="0" smtClean="0"/>
          </a:p>
          <a:p>
            <a:pPr algn="just"/>
            <a:r>
              <a:rPr lang="uk-UA" b="1" dirty="0" smtClean="0"/>
              <a:t>вибухові речовини </a:t>
            </a:r>
            <a:r>
              <a:rPr lang="uk-UA" dirty="0" smtClean="0"/>
              <a:t>– хімічні з'єднання або суміші, які вибухають під впливом зовнішніх дій (нагрівання, удар, тертя, вибух іншого вибухового пристрою).</a:t>
            </a:r>
          </a:p>
          <a:p>
            <a:pPr algn="just"/>
            <a:r>
              <a:rPr lang="uk-UA" b="1" dirty="0" smtClean="0"/>
              <a:t>боєприпаси з часів минулих війн</a:t>
            </a:r>
            <a:r>
              <a:rPr lang="uk-UA" dirty="0" smtClean="0"/>
              <a:t> (бойові частки ракет, снаряди, міни, ручні гранати, патрони).</a:t>
            </a:r>
          </a:p>
          <a:p>
            <a:pPr algn="just"/>
            <a:r>
              <a:rPr lang="uk-UA" b="1" dirty="0" smtClean="0"/>
              <a:t>піротехнічні засоби</a:t>
            </a:r>
            <a:r>
              <a:rPr lang="uk-UA" dirty="0" smtClean="0"/>
              <a:t>: сигнальні, освітлювальні, імітаційні, спеціальні патрони, вибухові пакети, петарди.</a:t>
            </a:r>
          </a:p>
          <a:p>
            <a:pPr algn="just"/>
            <a:r>
              <a:rPr lang="uk-UA" b="1" dirty="0" smtClean="0"/>
              <a:t>саморобні вибухові пристрої </a:t>
            </a:r>
            <a:r>
              <a:rPr lang="uk-UA" dirty="0" smtClean="0"/>
              <a:t>(міни-пастки, що імітують предмети домашнього побуту, дитячі іграшки або речі, що привертають увагу).</a:t>
            </a:r>
          </a:p>
          <a:p>
            <a:pPr algn="just"/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5" y="-16321"/>
            <a:ext cx="44947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AD0101"/>
              </a:buClr>
              <a:buFont typeface="Arial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Служба порятунку «101»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4338" name="Picture 2" descr="F:\Root\ПОПЕРЕДЖЕННЯ на САЙТ\побачив не чіпа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3384376" cy="2236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09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50912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uk-UA" dirty="0"/>
              <a:t>Вибухонебезпечні предмети (ВНП)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3737992" cy="38953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sz="3100" b="1" dirty="0" smtClean="0"/>
              <a:t>При виявленні вибухонебезпечних предметів необхідно:</a:t>
            </a:r>
          </a:p>
          <a:p>
            <a:pPr marL="0" indent="0">
              <a:buNone/>
            </a:pPr>
            <a:endParaRPr lang="uk-UA" sz="2000" b="1" dirty="0" smtClean="0"/>
          </a:p>
          <a:p>
            <a:r>
              <a:rPr lang="uk-UA" sz="2300" b="1" dirty="0" smtClean="0"/>
              <a:t>відійти</a:t>
            </a:r>
            <a:r>
              <a:rPr lang="uk-UA" sz="2300" dirty="0" smtClean="0"/>
              <a:t> на безпечну відстань(230-250 метрів);</a:t>
            </a:r>
          </a:p>
          <a:p>
            <a:r>
              <a:rPr lang="uk-UA" sz="2300" dirty="0" smtClean="0"/>
              <a:t>негайно </a:t>
            </a:r>
            <a:r>
              <a:rPr lang="uk-UA" sz="2300" b="1" dirty="0" smtClean="0"/>
              <a:t>повідомити</a:t>
            </a:r>
            <a:r>
              <a:rPr lang="uk-UA" sz="2300" dirty="0" smtClean="0"/>
              <a:t> про знахідку поліцію або ДСНС;</a:t>
            </a:r>
          </a:p>
          <a:p>
            <a:r>
              <a:rPr lang="uk-UA" sz="2300" b="1" dirty="0" smtClean="0"/>
              <a:t>припинити</a:t>
            </a:r>
            <a:r>
              <a:rPr lang="uk-UA" sz="2300" dirty="0" smtClean="0"/>
              <a:t> всі види робіт у районі виявлення даного предмета;</a:t>
            </a:r>
          </a:p>
          <a:p>
            <a:r>
              <a:rPr lang="uk-UA" sz="2300" b="1" dirty="0" smtClean="0"/>
              <a:t>попередити</a:t>
            </a:r>
            <a:r>
              <a:rPr lang="uk-UA" sz="2300" dirty="0" smtClean="0"/>
              <a:t> перехожих про небезпеку;</a:t>
            </a:r>
          </a:p>
          <a:p>
            <a:r>
              <a:rPr lang="uk-UA" sz="2300" b="1" dirty="0" smtClean="0"/>
              <a:t>дочекатися</a:t>
            </a:r>
            <a:r>
              <a:rPr lang="uk-UA" sz="2300" dirty="0" smtClean="0"/>
              <a:t> прибуття фахівців, щоб вказати місце знахідки.</a:t>
            </a:r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5" y="-16321"/>
            <a:ext cx="44947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AD0101"/>
              </a:buClr>
              <a:buFont typeface="Arial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Служба порятунку «101»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2290" name="Picture 2" descr="C:\Users\Press\Desktop\maxresdefault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35174"/>
            <a:ext cx="25600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Press\Desktop\5e73cc27d6c2d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94967"/>
            <a:ext cx="2560000" cy="1564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09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Вибухонебезпечні предмети (ВНП)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3954016" cy="38953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sz="2800" b="1" dirty="0" smtClean="0"/>
              <a:t>Заборонено</a:t>
            </a:r>
          </a:p>
          <a:p>
            <a:endParaRPr lang="uk-UA" sz="1600" dirty="0" smtClean="0"/>
          </a:p>
          <a:p>
            <a:r>
              <a:rPr lang="uk-UA" sz="2100" dirty="0" smtClean="0"/>
              <a:t>наближатися до предмету;</a:t>
            </a:r>
          </a:p>
          <a:p>
            <a:r>
              <a:rPr lang="uk-UA" sz="2100" dirty="0" smtClean="0"/>
              <a:t>пересувати його або брати в руки;</a:t>
            </a:r>
          </a:p>
          <a:p>
            <a:r>
              <a:rPr lang="uk-UA" sz="2100" dirty="0" smtClean="0"/>
              <a:t>користуватися засобами радіозв’язку, мобільними телефонами (вони можуть спровокувати вибух);</a:t>
            </a:r>
          </a:p>
          <a:p>
            <a:r>
              <a:rPr lang="uk-UA" sz="2100" dirty="0" smtClean="0"/>
              <a:t>розпалювати поряд багаття або кидати в нього предмет;</a:t>
            </a:r>
          </a:p>
          <a:p>
            <a:r>
              <a:rPr lang="uk-UA" sz="2100" dirty="0" smtClean="0"/>
              <a:t>користуватися запальничками, іншими джерелами відкритого вогню;</a:t>
            </a:r>
          </a:p>
          <a:p>
            <a:r>
              <a:rPr lang="uk-UA" sz="2100" dirty="0" smtClean="0"/>
              <a:t>палити.</a:t>
            </a:r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5" y="-16321"/>
            <a:ext cx="44947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AD0101"/>
              </a:buClr>
              <a:buFont typeface="Arial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Служба порятунку «101»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3314" name="Picture 2" descr="C:\Users\Press\Desktop\dsc04112-840x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764704"/>
            <a:ext cx="2952328" cy="1757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F:\Root\ПОПЕРЕДЖЕННЯ на САЙТ\На полях та будівництві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08920"/>
            <a:ext cx="2952327" cy="1970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42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Вибухонебезпечні предмети (ВНП)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698432" cy="38953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 smtClean="0"/>
              <a:t>Для інформації </a:t>
            </a:r>
          </a:p>
          <a:p>
            <a:pPr marL="0" indent="0" algn="ctr">
              <a:buNone/>
            </a:pPr>
            <a:endParaRPr lang="ru-RU" sz="1400" b="1" dirty="0"/>
          </a:p>
          <a:p>
            <a:pPr marL="0" indent="0" algn="ctr">
              <a:buNone/>
            </a:pPr>
            <a:r>
              <a:rPr lang="uk-UA" sz="1800" b="1" i="1" dirty="0" smtClean="0"/>
              <a:t>Найбільшу кількість вибухонебезпечних предметів виявляють на територіях міста Дніпро та Верхньодніпровського, Дніпровського, Криворізького, </a:t>
            </a:r>
            <a:r>
              <a:rPr lang="uk-UA" sz="1800" b="1" i="1" dirty="0" err="1" smtClean="0"/>
              <a:t>Софіївського</a:t>
            </a:r>
            <a:r>
              <a:rPr lang="uk-UA" sz="1800" b="1" i="1" dirty="0" smtClean="0"/>
              <a:t> районів</a:t>
            </a:r>
            <a:r>
              <a:rPr lang="uk-UA" sz="1800" i="1" dirty="0" smtClean="0"/>
              <a:t>.</a:t>
            </a:r>
            <a:endParaRPr lang="uk-UA" sz="18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5" y="-16321"/>
            <a:ext cx="44947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AD0101"/>
              </a:buClr>
              <a:buFont typeface="Arial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Служба порятунку «101»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9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Небезпека на водних об</a:t>
            </a:r>
            <a:r>
              <a:rPr lang="en-US" dirty="0" smtClean="0"/>
              <a:t>’</a:t>
            </a:r>
            <a:r>
              <a:rPr lang="uk-UA" dirty="0" err="1" smtClean="0"/>
              <a:t>єктах</a:t>
            </a:r>
            <a:r>
              <a:rPr lang="uk-UA" dirty="0" smtClean="0"/>
              <a:t> (літо)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3737992" cy="3895328"/>
          </a:xfrm>
        </p:spPr>
        <p:txBody>
          <a:bodyPr>
            <a:normAutofit fontScale="55000" lnSpcReduction="20000"/>
          </a:bodyPr>
          <a:lstStyle/>
          <a:p>
            <a:pPr marL="0" indent="0" fontAlgn="base">
              <a:buNone/>
            </a:pPr>
            <a:r>
              <a:rPr lang="uk-UA" sz="4400" b="1" dirty="0" smtClean="0"/>
              <a:t>Щоб не зіпсувати літній відпочинок на водоймах</a:t>
            </a:r>
          </a:p>
          <a:p>
            <a:pPr marL="0" indent="0" fontAlgn="base">
              <a:buNone/>
            </a:pPr>
            <a:endParaRPr lang="uk-UA" dirty="0" smtClean="0"/>
          </a:p>
          <a:p>
            <a:pPr algn="just" fontAlgn="base"/>
            <a:r>
              <a:rPr lang="uk-UA" dirty="0" smtClean="0"/>
              <a:t>Купатися у водоймах закритого типу, де немає </a:t>
            </a:r>
            <a:r>
              <a:rPr lang="uk-UA" dirty="0" err="1" smtClean="0"/>
              <a:t>облаштованих</a:t>
            </a:r>
            <a:r>
              <a:rPr lang="uk-UA" dirty="0" smtClean="0"/>
              <a:t> пляжів і рятувальників, </a:t>
            </a:r>
            <a:r>
              <a:rPr lang="uk-UA" b="1" dirty="0" smtClean="0"/>
              <a:t>заборонено</a:t>
            </a:r>
            <a:r>
              <a:rPr lang="uk-UA" dirty="0" smtClean="0"/>
              <a:t>;</a:t>
            </a:r>
          </a:p>
          <a:p>
            <a:pPr algn="just" fontAlgn="base"/>
            <a:r>
              <a:rPr lang="uk-UA" dirty="0" smtClean="0"/>
              <a:t>Наближатися близько до води і заходити в неї можна </a:t>
            </a:r>
            <a:r>
              <a:rPr lang="uk-UA" b="1" dirty="0" smtClean="0"/>
              <a:t>тільки під наглядом дорослих</a:t>
            </a:r>
            <a:r>
              <a:rPr lang="uk-UA" dirty="0" smtClean="0"/>
              <a:t>;</a:t>
            </a:r>
          </a:p>
          <a:p>
            <a:pPr algn="just" fontAlgn="base"/>
            <a:r>
              <a:rPr lang="uk-UA" dirty="0" smtClean="0"/>
              <a:t>У тих місцях, де поблизу знаходиться вивіска про заборону купання, </a:t>
            </a:r>
            <a:r>
              <a:rPr lang="uk-UA" b="1" dirty="0" smtClean="0"/>
              <a:t>купатися не варто</a:t>
            </a:r>
            <a:r>
              <a:rPr lang="uk-UA" dirty="0" smtClean="0"/>
              <a:t>, так як це може призвести до сумних наслідків;</a:t>
            </a:r>
          </a:p>
          <a:p>
            <a:pPr algn="just" fontAlgn="base"/>
            <a:r>
              <a:rPr lang="uk-UA" dirty="0" smtClean="0"/>
              <a:t>Запливати за буйки, навіть якщо дорослі знаходяться поблизу - </a:t>
            </a:r>
            <a:r>
              <a:rPr lang="uk-UA" b="1" dirty="0" smtClean="0"/>
              <a:t>заборонено</a:t>
            </a:r>
            <a:r>
              <a:rPr lang="uk-UA" dirty="0" smtClean="0"/>
              <a:t>;</a:t>
            </a:r>
          </a:p>
          <a:p>
            <a:pPr algn="just" fontAlgn="base"/>
            <a:r>
              <a:rPr lang="uk-UA" dirty="0" smtClean="0"/>
              <a:t>Слід бути акуратним у воді і не плавати на глибині, понад вашого росту;</a:t>
            </a:r>
          </a:p>
          <a:p>
            <a:pPr algn="just" fontAlgn="base"/>
            <a:r>
              <a:rPr lang="uk-UA" dirty="0" smtClean="0"/>
              <a:t>У малознайомих місцях пірнати також </a:t>
            </a:r>
            <a:r>
              <a:rPr lang="uk-UA" b="1" dirty="0" smtClean="0"/>
              <a:t>суворо </a:t>
            </a:r>
            <a:r>
              <a:rPr lang="uk-UA" b="1" dirty="0" smtClean="0"/>
              <a:t>забороняється</a:t>
            </a:r>
            <a:r>
              <a:rPr lang="uk-UA" dirty="0" smtClean="0"/>
              <a:t>, так як це може призвести до травм.</a:t>
            </a:r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5" y="-16321"/>
            <a:ext cx="44947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AD0101"/>
              </a:buClr>
              <a:buFont typeface="Arial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Служба порятунку «101»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245" name="Picture 5" descr="C:\Users\Press\Desktop\IMG_19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640" y="692696"/>
            <a:ext cx="2914901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F:\Root\Фото\2020\06\19-06-20 Дніпро. Навчання на воді\IMG_17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640" y="2780928"/>
            <a:ext cx="2914901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89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398</TotalTime>
  <Words>711</Words>
  <Application>Microsoft Office PowerPoint</Application>
  <PresentationFormat>Экран (4:3)</PresentationFormat>
  <Paragraphs>128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Impact</vt:lpstr>
      <vt:lpstr>Times New Roman</vt:lpstr>
      <vt:lpstr>NewsPrint</vt:lpstr>
      <vt:lpstr>Основи безпеки життєдіяльності</vt:lpstr>
      <vt:lpstr>Пожежна безпека</vt:lpstr>
      <vt:lpstr>Пожежна безпека</vt:lpstr>
      <vt:lpstr>Пожежна безпека</vt:lpstr>
      <vt:lpstr>Вибухонебезпечні предмети (ВНП)</vt:lpstr>
      <vt:lpstr>Вибухонебезпечні предмети (ВНП)</vt:lpstr>
      <vt:lpstr>Вибухонебезпечні предмети (ВНП)</vt:lpstr>
      <vt:lpstr>Вибухонебезпечні предмети (ВНП)</vt:lpstr>
      <vt:lpstr>Небезпека на водних об’єктах (літо)</vt:lpstr>
      <vt:lpstr>Небезпека на водних об’єктах (зима)</vt:lpstr>
      <vt:lpstr>Небезпека на водних об’єктах (зима)</vt:lpstr>
      <vt:lpstr>Електробезпека </vt:lpstr>
      <vt:lpstr>Дії при витоку газу</vt:lpstr>
      <vt:lpstr>Важлива інформація </vt:lpstr>
      <vt:lpstr>Важлива інформація</vt:lpstr>
      <vt:lpstr>Пам'ятайте!  Ваша безпека та безпека оточуючих залежить від суворого дотримання правил безпеки життєдіяльності.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безпеки життєдіяності</dc:title>
  <dc:creator>Evgenia</dc:creator>
  <cp:lastModifiedBy>Grechisheva</cp:lastModifiedBy>
  <cp:revision>21</cp:revision>
  <dcterms:created xsi:type="dcterms:W3CDTF">2020-11-11T07:31:53Z</dcterms:created>
  <dcterms:modified xsi:type="dcterms:W3CDTF">2020-11-16T12:48:37Z</dcterms:modified>
</cp:coreProperties>
</file>